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0160000" cy="5715000"/>
  <p:notesSz cx="7562850" cy="10696575"/>
  <p:embeddedFontLst>
    <p:embeddedFont>
      <p:font typeface="에스코어 드림 4 Regular" panose="020B0503030302020204" pitchFamily="34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rompt" panose="00000500000000000000" pitchFamily="2" charset="-34"/>
      <p:regular r:id="rId27"/>
      <p:bold r:id="rId28"/>
      <p:italic r:id="rId29"/>
      <p:boldItalic r:id="rId30"/>
    </p:embeddedFont>
    <p:embeddedFont>
      <p:font typeface="Prompt Medium" panose="00000600000000000000" pitchFamily="2" charset="-34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32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NvHcqpRrmvHmF9vGkEfE/l0Tg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1FD813-EF9A-4367-8E97-CB28B7D6E229}">
  <a:tblStyle styleId="{CD1FD813-EF9A-4367-8E97-CB28B7D6E2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E8D09E-A6C9-47A8-8CA6-92F9C29555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5A51EA2-0392-4BA3-8339-AB85233CAAD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869" y="72"/>
      </p:cViewPr>
      <p:guideLst>
        <p:guide orient="horz" pos="1632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3075" y="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6000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low-poly-monsters-f76541ab78fb444480865ee3f81ccf1b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low-poly-monsters-f76541ab78fb444480865ee3f81ccf1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APPLE → 운율감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왜 find apple 인가?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최종 목표가 사과 심기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내일 지구가 멸망하더라도 나는 오늘 한그루의 사과나무를 심겠다. 스피노자→ 다른 행성에 혹시모를 누군가가 심어놓을 사과나무를 찾는너낌</a:t>
            </a: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4fe1b5e8ad16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8b4fe1b5e8ad166_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몬스터출처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https://sketchfab.com/3d-models/low-poly-monsters-f76541ab78fb444480865ee3f81ccf1b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박사님 출처 : </a:t>
            </a:r>
            <a:endParaRPr/>
          </a:p>
        </p:txBody>
      </p:sp>
      <p:sp>
        <p:nvSpPr>
          <p:cNvPr id="226" name="Google Shape;226;g8b4fe1b5e8ad166_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98fa376b97_6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98fa376b97_6_103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98fa376b97_6_103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f67b2531c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19f67b2531c_5_12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와타시 지금 어때????그거 이따가 그리게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PPT가서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음세중 흑흑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흑흑 살려줘어어엉</a:t>
            </a:r>
            <a:endParaRPr/>
          </a:p>
        </p:txBody>
      </p:sp>
      <p:sp>
        <p:nvSpPr>
          <p:cNvPr id="259" name="Google Shape;259;g19f67b2531c_5_12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642d411e7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9642d411e7_3_22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9642d411e7_3_22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7f6a6592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197f6a65924_0_244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97f6a65924_0_244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9642d411e7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19642d411e7_3_103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19642d411e7_3_103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9f67b2531c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19f67b2531c_8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다양한 컨텐츠→ 낚시, 채집, 농장, 전투,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제작 -&gt; 이거회의 필요.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씨네마틱카메라→ 영화같음?? 몰입감??  게임에 대한 몰입감을 높이고 퀄리티 증진, 다채로운 시각효과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이것은 게임인가 영화인가 안녕하세요 언리얼팀입니다.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스토리라인→ 차별성으로 둘만한것은 </a:t>
            </a:r>
            <a:endParaRPr/>
          </a:p>
        </p:txBody>
      </p:sp>
      <p:sp>
        <p:nvSpPr>
          <p:cNvPr id="355" name="Google Shape;355;g19f67b2531c_8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9642d411e7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19642d411e7_3_119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9642d411e7_3_119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97f6a65924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97f6a65924_0_312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97f6a65924_0_312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1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7f6a65924_0_107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97f6a6592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7f6a65924_0_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97f6a659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로우폴리 : https://www.unrealengine.com/marketplace/ko/product/lowpoly-style-mega-pack-01</a:t>
            </a:r>
            <a:endParaRPr/>
          </a:p>
        </p:txBody>
      </p:sp>
      <p:sp>
        <p:nvSpPr>
          <p:cNvPr id="154" name="Google Shape;154;p9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9f67b2531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9f67b2531c_7_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화성은 던전너낌이다. </a:t>
            </a:r>
            <a:endParaRPr/>
          </a:p>
        </p:txBody>
      </p:sp>
      <p:sp>
        <p:nvSpPr>
          <p:cNvPr id="176" name="Google Shape;176;g19f67b2531c_7_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7f6a65924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97f6a65924_0_299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캐릭터 : https://kmong.com/gig/119349</a:t>
            </a:r>
            <a:endParaRPr/>
          </a:p>
        </p:txBody>
      </p:sp>
      <p:sp>
        <p:nvSpPr>
          <p:cNvPr id="192" name="Google Shape;192;g197f6a65924_0_299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7f6a65924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97f6a65924_0_232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몬스터출처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https://sketchfab.com/3d-models/low-poly-monsters-f76541ab78fb444480865ee3f81ccf1b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박사님 출처 :  https://kmong.com/gig/119349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97f6a65924_0_232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651398" y="1609893"/>
            <a:ext cx="7382667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02795" y="2936675"/>
            <a:ext cx="6079667" cy="1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632709" y="-989114"/>
            <a:ext cx="3420000" cy="78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5063026" y="1441219"/>
            <a:ext cx="4421700" cy="195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082409" y="-440449"/>
            <a:ext cx="4421700" cy="571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434265" y="1209219"/>
            <a:ext cx="7816667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686079" y="3330151"/>
            <a:ext cx="7382667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686079" y="2196509"/>
            <a:ext cx="7382667" cy="11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434266" y="1209219"/>
            <a:ext cx="3836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746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�"/>
              <a:defRPr sz="23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4415031" y="1209219"/>
            <a:ext cx="3836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746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�"/>
              <a:defRPr sz="23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434265" y="1160035"/>
            <a:ext cx="3837667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434265" y="1643482"/>
            <a:ext cx="3837667" cy="29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4412016" y="1160035"/>
            <a:ext cx="38390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4412016" y="1643482"/>
            <a:ext cx="3839000" cy="29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434266" y="206335"/>
            <a:ext cx="2857333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395714" y="206335"/>
            <a:ext cx="4855333" cy="44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937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�"/>
              <a:defRPr sz="2600"/>
            </a:lvl1pPr>
            <a:lvl2pPr marL="914400" lvl="1" indent="-3746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�"/>
              <a:defRPr sz="23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434266" y="1084458"/>
            <a:ext cx="2857333" cy="3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702381" y="3627657"/>
            <a:ext cx="5211333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702381" y="463054"/>
            <a:ext cx="5211333" cy="3109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702381" y="4055923"/>
            <a:ext cx="5211333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34265" y="1209219"/>
            <a:ext cx="7816667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marR="0" lvl="0" indent="-3937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�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�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gif"/><Relationship Id="rId5" Type="http://schemas.openxmlformats.org/officeDocument/2006/relationships/image" Target="../media/image34.jpg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">
            <a:extLst>
              <a:ext uri="{FF2B5EF4-FFF2-40B4-BE49-F238E27FC236}">
                <a16:creationId xmlns:a16="http://schemas.microsoft.com/office/drawing/2014/main" id="{0256DB10-07CE-E03B-3711-9C029DD0C162}"/>
              </a:ext>
            </a:extLst>
          </p:cNvPr>
          <p:cNvSpPr txBox="1"/>
          <p:nvPr/>
        </p:nvSpPr>
        <p:spPr>
          <a:xfrm>
            <a:off x="1543599" y="960374"/>
            <a:ext cx="7071688" cy="3824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87" tIns="34534" rIns="69087" bIns="34534" anchor="t" anchorCtr="0">
            <a:spAutoFit/>
          </a:bodyPr>
          <a:lstStyle/>
          <a:p>
            <a:pPr algn="ctr"/>
            <a:r>
              <a:rPr lang="en-US" sz="12200" dirty="0">
                <a:latin typeface="Prompt"/>
                <a:ea typeface="Prompt"/>
                <a:cs typeface="Prompt"/>
                <a:sym typeface="Prompt"/>
              </a:rPr>
              <a:t>FIND APPLE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9;p1">
            <a:extLst>
              <a:ext uri="{FF2B5EF4-FFF2-40B4-BE49-F238E27FC236}">
                <a16:creationId xmlns:a16="http://schemas.microsoft.com/office/drawing/2014/main" id="{D1C89896-1FBA-8058-5AF1-91997A5019D2}"/>
              </a:ext>
            </a:extLst>
          </p:cNvPr>
          <p:cNvSpPr txBox="1"/>
          <p:nvPr/>
        </p:nvSpPr>
        <p:spPr>
          <a:xfrm>
            <a:off x="660998" y="2640105"/>
            <a:ext cx="8836993" cy="20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87" tIns="34534" rIns="69087" bIns="34534" anchor="ctr" anchorCtr="0">
            <a:spAutoFit/>
          </a:bodyPr>
          <a:lstStyle/>
          <a:p>
            <a:pPr algn="ctr"/>
            <a:r>
              <a:rPr lang="en-US" sz="861">
                <a:latin typeface="Prompt"/>
                <a:ea typeface="Prompt"/>
                <a:cs typeface="Prompt"/>
                <a:sym typeface="Prompt"/>
              </a:rPr>
              <a:t>종합설계기획</a:t>
            </a:r>
            <a:endParaRPr sz="13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4D317CDF-3118-D6F0-E60A-6EF88A15ABD8}"/>
              </a:ext>
            </a:extLst>
          </p:cNvPr>
          <p:cNvSpPr txBox="1"/>
          <p:nvPr/>
        </p:nvSpPr>
        <p:spPr>
          <a:xfrm>
            <a:off x="507445" y="2537063"/>
            <a:ext cx="9143999" cy="4082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9087" tIns="34534" rIns="69087" bIns="34534" anchor="ctr" anchorCtr="0">
            <a:spAutoFit/>
          </a:bodyPr>
          <a:lstStyle/>
          <a:p>
            <a:pPr algn="ctr"/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“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내일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지구가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멸망하더라도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나는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오늘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한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그루의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사과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나무를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심겠다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. ”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  <a:latin typeface="Prompt"/>
              <a:ea typeface="Prompt"/>
              <a:cs typeface="Prompt"/>
              <a:sym typeface="Prompt"/>
            </a:endParaRPr>
          </a:p>
          <a:p>
            <a:pPr marL="345506" algn="ctr"/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-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스피노자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- 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5" name="Google Shape;91;p1">
            <a:extLst>
              <a:ext uri="{FF2B5EF4-FFF2-40B4-BE49-F238E27FC236}">
                <a16:creationId xmlns:a16="http://schemas.microsoft.com/office/drawing/2014/main" id="{E13B3712-BA66-9265-C1AE-614C3A3F10C9}"/>
              </a:ext>
            </a:extLst>
          </p:cNvPr>
          <p:cNvSpPr txBox="1"/>
          <p:nvPr/>
        </p:nvSpPr>
        <p:spPr>
          <a:xfrm>
            <a:off x="1543607" y="4451303"/>
            <a:ext cx="7298161" cy="6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87" tIns="34534" rIns="69087" bIns="34534" anchor="t" anchorCtr="0">
            <a:spAutoFit/>
          </a:bodyPr>
          <a:lstStyle/>
          <a:p>
            <a:pPr algn="ctr"/>
            <a:r>
              <a:rPr lang="en-US" sz="136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2019180025 </a:t>
            </a:r>
            <a:r>
              <a:rPr lang="en-US" sz="136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우정연</a:t>
            </a:r>
            <a:endParaRPr sz="136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sz="136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2020180034 정가온</a:t>
            </a:r>
            <a:endParaRPr sz="136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sz="136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2020182032 </a:t>
            </a:r>
            <a:r>
              <a:rPr lang="en-US" sz="136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이세민</a:t>
            </a:r>
            <a:endParaRPr sz="136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06D69EC4-EBF3-267C-D712-B888C46C8108}"/>
              </a:ext>
            </a:extLst>
          </p:cNvPr>
          <p:cNvSpPr txBox="1"/>
          <p:nvPr/>
        </p:nvSpPr>
        <p:spPr>
          <a:xfrm>
            <a:off x="1543607" y="453272"/>
            <a:ext cx="7298161" cy="48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87" tIns="34534" rIns="69087" bIns="34534" anchor="t" anchorCtr="0">
            <a:spAutoFit/>
          </a:bodyPr>
          <a:lstStyle/>
          <a:p>
            <a:pPr algn="ctr"/>
            <a:r>
              <a:rPr lang="en-US" sz="136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</a:t>
            </a:r>
            <a:r>
              <a:rPr lang="en-US" sz="136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36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</a:t>
            </a:r>
            <a:r>
              <a:rPr lang="en-US" sz="136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36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</a:t>
            </a:r>
            <a:endParaRPr sz="136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sz="136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지도교수</a:t>
            </a:r>
            <a:r>
              <a:rPr lang="en-US" sz="136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sz="136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이대현</a:t>
            </a:r>
            <a:endParaRPr sz="136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b4fe1b5e8ad166_0"/>
          <p:cNvSpPr txBox="1"/>
          <p:nvPr/>
        </p:nvSpPr>
        <p:spPr>
          <a:xfrm>
            <a:off x="958109" y="587322"/>
            <a:ext cx="8256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29" name="Google Shape;229;g8b4fe1b5e8ad166_0"/>
          <p:cNvSpPr txBox="1"/>
          <p:nvPr/>
        </p:nvSpPr>
        <p:spPr>
          <a:xfrm>
            <a:off x="988328" y="1029394"/>
            <a:ext cx="82560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>
                <a:solidFill>
                  <a:schemeClr val="dk1"/>
                </a:solidFill>
              </a:rPr>
              <a:t>몬스터/NPC</a:t>
            </a:r>
            <a:endParaRPr sz="1500"/>
          </a:p>
        </p:txBody>
      </p:sp>
      <p:grpSp>
        <p:nvGrpSpPr>
          <p:cNvPr id="230" name="Google Shape;230;g8b4fe1b5e8ad166_0"/>
          <p:cNvGrpSpPr/>
          <p:nvPr/>
        </p:nvGrpSpPr>
        <p:grpSpPr>
          <a:xfrm>
            <a:off x="-524080" y="115174"/>
            <a:ext cx="3417209" cy="829886"/>
            <a:chOff x="-248605" y="321750"/>
            <a:chExt cx="3997203" cy="1098169"/>
          </a:xfrm>
        </p:grpSpPr>
        <p:grpSp>
          <p:nvGrpSpPr>
            <p:cNvPr id="231" name="Google Shape;231;g8b4fe1b5e8ad166_0"/>
            <p:cNvGrpSpPr/>
            <p:nvPr/>
          </p:nvGrpSpPr>
          <p:grpSpPr>
            <a:xfrm>
              <a:off x="-248605" y="321750"/>
              <a:ext cx="3997200" cy="1098169"/>
              <a:chOff x="3296929" y="1857568"/>
              <a:chExt cx="3997200" cy="1098169"/>
            </a:xfrm>
          </p:grpSpPr>
          <p:sp>
            <p:nvSpPr>
              <p:cNvPr id="232" name="Google Shape;232;g8b4fe1b5e8ad166_0"/>
              <p:cNvSpPr txBox="1"/>
              <p:nvPr/>
            </p:nvSpPr>
            <p:spPr>
              <a:xfrm>
                <a:off x="3296929" y="1857568"/>
                <a:ext cx="3997200" cy="10981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02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g8b4fe1b5e8ad166_0"/>
              <p:cNvSpPr txBox="1"/>
              <p:nvPr/>
            </p:nvSpPr>
            <p:spPr>
              <a:xfrm>
                <a:off x="4877386" y="2653821"/>
                <a:ext cx="918600" cy="24289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" name="Google Shape;234;g8b4fe1b5e8ad166_0"/>
            <p:cNvSpPr txBox="1"/>
            <p:nvPr/>
          </p:nvSpPr>
          <p:spPr>
            <a:xfrm>
              <a:off x="-248601" y="336251"/>
              <a:ext cx="3997199" cy="4668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235" name="Google Shape;235;g8b4fe1b5e8ad166_0"/>
          <p:cNvSpPr txBox="1"/>
          <p:nvPr/>
        </p:nvSpPr>
        <p:spPr>
          <a:xfrm>
            <a:off x="2786501" y="1258275"/>
            <a:ext cx="19260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</a:rPr>
              <a:t>몬스터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체력 150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데미지 20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애니메이션 4종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2종류 몬스터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6" name="Google Shape;236;g8b4fe1b5e8ad16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3200" y="1225226"/>
            <a:ext cx="1879650" cy="18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8b4fe1b5e8ad166_0"/>
          <p:cNvPicPr preferRelativeResize="0"/>
          <p:nvPr/>
        </p:nvPicPr>
        <p:blipFill rotWithShape="1">
          <a:blip r:embed="rId4">
            <a:alphaModFix/>
          </a:blip>
          <a:srcRect l="34708" r="33334" b="50787"/>
          <a:stretch/>
        </p:blipFill>
        <p:spPr>
          <a:xfrm>
            <a:off x="4984380" y="1338405"/>
            <a:ext cx="1965557" cy="200269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8b4fe1b5e8ad166_0"/>
          <p:cNvSpPr txBox="1"/>
          <p:nvPr/>
        </p:nvSpPr>
        <p:spPr>
          <a:xfrm>
            <a:off x="6985066" y="1338397"/>
            <a:ext cx="28734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</a:rPr>
              <a:t>NPC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지구 통신 (거래) NPC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제작 (무기강화) NPC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퀘스트 NPC</a:t>
            </a:r>
            <a:endParaRPr sz="1500">
              <a:solidFill>
                <a:schemeClr val="dk1"/>
              </a:solidFill>
            </a:endParaRPr>
          </a:p>
          <a:p>
            <a:pPr marL="381000"/>
            <a:endParaRPr sz="1500">
              <a:solidFill>
                <a:schemeClr val="dk1"/>
              </a:solidFill>
            </a:endParaRPr>
          </a:p>
          <a:p>
            <a:endParaRPr sz="1500">
              <a:solidFill>
                <a:schemeClr val="dk1"/>
              </a:solidFill>
            </a:endParaRPr>
          </a:p>
          <a:p>
            <a:pPr marL="381000"/>
            <a:endParaRPr sz="1500">
              <a:solidFill>
                <a:schemeClr val="dk1"/>
              </a:solidFill>
            </a:endParaRPr>
          </a:p>
        </p:txBody>
      </p:sp>
      <p:pic>
        <p:nvPicPr>
          <p:cNvPr id="239" name="Google Shape;239;g8b4fe1b5e8ad166_0"/>
          <p:cNvPicPr preferRelativeResize="0"/>
          <p:nvPr/>
        </p:nvPicPr>
        <p:blipFill rotWithShape="1">
          <a:blip r:embed="rId5">
            <a:alphaModFix/>
          </a:blip>
          <a:srcRect l="4724" r="31605"/>
          <a:stretch/>
        </p:blipFill>
        <p:spPr>
          <a:xfrm>
            <a:off x="4231851" y="3640349"/>
            <a:ext cx="1833077" cy="16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8b4fe1b5e8ad166_0"/>
          <p:cNvPicPr preferRelativeResize="0"/>
          <p:nvPr/>
        </p:nvPicPr>
        <p:blipFill rotWithShape="1">
          <a:blip r:embed="rId6">
            <a:alphaModFix/>
          </a:blip>
          <a:srcRect t="32679" b="17655"/>
          <a:stretch/>
        </p:blipFill>
        <p:spPr>
          <a:xfrm>
            <a:off x="2993150" y="4092026"/>
            <a:ext cx="1629024" cy="84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8b4fe1b5e8ad166_0"/>
          <p:cNvPicPr preferRelativeResize="0"/>
          <p:nvPr/>
        </p:nvPicPr>
        <p:blipFill rotWithShape="1">
          <a:blip r:embed="rId7">
            <a:alphaModFix/>
          </a:blip>
          <a:srcRect l="8368" t="12470" r="8368" b="37864"/>
          <a:stretch/>
        </p:blipFill>
        <p:spPr>
          <a:xfrm>
            <a:off x="743201" y="4303780"/>
            <a:ext cx="1629023" cy="84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8b4fe1b5e8ad166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4327" y="3401200"/>
            <a:ext cx="1969476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8b4fe1b5e8ad166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33809" y="3401201"/>
            <a:ext cx="2218190" cy="180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98fa376b97_6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616" y="2873193"/>
            <a:ext cx="2194984" cy="172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98fa376b97_6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332" y="3294733"/>
            <a:ext cx="2552828" cy="200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98fa376b97_6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337" y="1767691"/>
            <a:ext cx="2511344" cy="180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98fa376b97_6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2667" y="3199903"/>
            <a:ext cx="2675448" cy="150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98fa376b97_6_103"/>
          <p:cNvSpPr txBox="1"/>
          <p:nvPr/>
        </p:nvSpPr>
        <p:spPr>
          <a:xfrm>
            <a:off x="1098212" y="1333998"/>
            <a:ext cx="2873400" cy="1922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</a:rPr>
              <a:t>모델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나무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돌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집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우주선</a:t>
            </a:r>
            <a:endParaRPr sz="1500">
              <a:solidFill>
                <a:schemeClr val="dk1"/>
              </a:solidFill>
            </a:endParaRPr>
          </a:p>
          <a:p>
            <a:r>
              <a:rPr lang="en-US" sz="1500">
                <a:solidFill>
                  <a:schemeClr val="dk1"/>
                </a:solidFill>
              </a:rPr>
              <a:t>근데 그럼 이장 삭제할까?? </a:t>
            </a:r>
            <a:endParaRPr sz="1500">
              <a:solidFill>
                <a:schemeClr val="dk1"/>
              </a:solidFill>
            </a:endParaRPr>
          </a:p>
          <a:p>
            <a:r>
              <a:rPr lang="en-US" sz="1500">
                <a:solidFill>
                  <a:schemeClr val="dk1"/>
                </a:solidFill>
              </a:rPr>
              <a:t>자만 앞에 배치 연구좀 하다가 삭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4" name="Google Shape;254;g198fa376b97_6_103"/>
          <p:cNvSpPr txBox="1"/>
          <p:nvPr/>
        </p:nvSpPr>
        <p:spPr>
          <a:xfrm>
            <a:off x="958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55" name="Google Shape;255;g198fa376b97_6_103"/>
          <p:cNvSpPr txBox="1"/>
          <p:nvPr/>
        </p:nvSpPr>
        <p:spPr>
          <a:xfrm>
            <a:off x="988328" y="1029394"/>
            <a:ext cx="8256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2628900" indent="381000"/>
            <a:r>
              <a:rPr lang="en-US" sz="1500">
                <a:solidFill>
                  <a:schemeClr val="dk1"/>
                </a:solidFill>
              </a:rPr>
              <a:t>몬스터 / NPC/모델</a:t>
            </a:r>
            <a:endParaRPr sz="1500">
              <a:solidFill>
                <a:schemeClr val="dk1"/>
              </a:solidFill>
            </a:endParaRPr>
          </a:p>
          <a:p>
            <a:pPr algn="ctr"/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9f67b2531c_5_12"/>
          <p:cNvSpPr txBox="1"/>
          <p:nvPr/>
        </p:nvSpPr>
        <p:spPr>
          <a:xfrm>
            <a:off x="958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>
                <a:solidFill>
                  <a:schemeClr val="dk1"/>
                </a:solidFill>
              </a:rPr>
              <a:t>게임 방법</a:t>
            </a:r>
            <a:endParaRPr sz="2600"/>
          </a:p>
        </p:txBody>
      </p:sp>
      <p:sp>
        <p:nvSpPr>
          <p:cNvPr id="262" name="Google Shape;262;g19f67b2531c_5_12"/>
          <p:cNvSpPr txBox="1"/>
          <p:nvPr/>
        </p:nvSpPr>
        <p:spPr>
          <a:xfrm>
            <a:off x="958109" y="1010748"/>
            <a:ext cx="8256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/>
              <a:t>조작키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263" name="Google Shape;263;g19f67b2531c_5_12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264" name="Google Shape;264;g19f67b2531c_5_12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265" name="Google Shape;265;g19f67b2531c_5_12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03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g19f67b2531c_5_12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7" name="Google Shape;267;g19f67b2531c_5_12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pic>
        <p:nvPicPr>
          <p:cNvPr id="268" name="Google Shape;268;g19f67b2531c_5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274" y="1917186"/>
            <a:ext cx="7852728" cy="30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625" y="2960850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050" y="3767550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488" y="2960850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925" y="2960850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638" y="2960850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438" y="336687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163" y="336687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125" y="336687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288" y="257782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188" y="257782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088" y="257782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275" y="3767550"/>
            <a:ext cx="43455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000" y="4180251"/>
            <a:ext cx="1856050" cy="3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126" y="4180251"/>
            <a:ext cx="343875" cy="3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9f67b2531c_5_12"/>
          <p:cNvSpPr txBox="1"/>
          <p:nvPr/>
        </p:nvSpPr>
        <p:spPr>
          <a:xfrm>
            <a:off x="4416408" y="1382945"/>
            <a:ext cx="20547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/>
              <a:t>생존일자/시간 토글</a:t>
            </a:r>
            <a:endParaRPr sz="1500">
              <a:solidFill>
                <a:srgbClr val="D99593"/>
              </a:solidFill>
            </a:endParaRPr>
          </a:p>
        </p:txBody>
      </p:sp>
      <p:sp>
        <p:nvSpPr>
          <p:cNvPr id="284" name="Google Shape;284;g19f67b2531c_5_12"/>
          <p:cNvSpPr txBox="1"/>
          <p:nvPr/>
        </p:nvSpPr>
        <p:spPr>
          <a:xfrm>
            <a:off x="6444232" y="4848671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/>
              <a:t>월드맵 지도</a:t>
            </a:r>
            <a:endParaRPr sz="1500">
              <a:solidFill>
                <a:srgbClr val="D99593"/>
              </a:solidFill>
            </a:endParaRPr>
          </a:p>
        </p:txBody>
      </p:sp>
      <p:sp>
        <p:nvSpPr>
          <p:cNvPr id="285" name="Google Shape;285;g19f67b2531c_5_12"/>
          <p:cNvSpPr txBox="1"/>
          <p:nvPr/>
        </p:nvSpPr>
        <p:spPr>
          <a:xfrm>
            <a:off x="6471094" y="1917187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/>
              <a:t>게임 옵션</a:t>
            </a:r>
            <a:endParaRPr sz="1500">
              <a:solidFill>
                <a:srgbClr val="D99593"/>
              </a:solidFill>
            </a:endParaRPr>
          </a:p>
        </p:txBody>
      </p:sp>
      <p:sp>
        <p:nvSpPr>
          <p:cNvPr id="286" name="Google Shape;286;g19f67b2531c_5_12"/>
          <p:cNvSpPr txBox="1"/>
          <p:nvPr/>
        </p:nvSpPr>
        <p:spPr>
          <a:xfrm>
            <a:off x="554960" y="1382940"/>
            <a:ext cx="20547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>
                <a:solidFill>
                  <a:schemeClr val="dk1"/>
                </a:solidFill>
              </a:rPr>
              <a:t>검/도끼/곡괭이</a:t>
            </a:r>
            <a:endParaRPr sz="1200"/>
          </a:p>
        </p:txBody>
      </p:sp>
      <p:sp>
        <p:nvSpPr>
          <p:cNvPr id="287" name="Google Shape;287;g19f67b2531c_5_12"/>
          <p:cNvSpPr txBox="1"/>
          <p:nvPr/>
        </p:nvSpPr>
        <p:spPr>
          <a:xfrm>
            <a:off x="3713875" y="4965633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/>
              <a:t>점프</a:t>
            </a:r>
            <a:endParaRPr sz="1500">
              <a:solidFill>
                <a:srgbClr val="D99593"/>
              </a:solidFill>
            </a:endParaRPr>
          </a:p>
        </p:txBody>
      </p:sp>
      <p:sp>
        <p:nvSpPr>
          <p:cNvPr id="288" name="Google Shape;288;g19f67b2531c_5_12"/>
          <p:cNvSpPr txBox="1"/>
          <p:nvPr/>
        </p:nvSpPr>
        <p:spPr>
          <a:xfrm>
            <a:off x="535648" y="2777575"/>
            <a:ext cx="1173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/>
              <a:t>인벤토리</a:t>
            </a:r>
            <a:endParaRPr sz="1500">
              <a:solidFill>
                <a:srgbClr val="D99593"/>
              </a:solidFill>
            </a:endParaRPr>
          </a:p>
        </p:txBody>
      </p:sp>
      <p:sp>
        <p:nvSpPr>
          <p:cNvPr id="289" name="Google Shape;289;g19f67b2531c_5_12"/>
          <p:cNvSpPr txBox="1"/>
          <p:nvPr/>
        </p:nvSpPr>
        <p:spPr>
          <a:xfrm>
            <a:off x="2633131" y="1858839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/>
              <a:t>줍기/수확하기</a:t>
            </a:r>
            <a:endParaRPr sz="1500">
              <a:solidFill>
                <a:srgbClr val="D99593"/>
              </a:solidFill>
            </a:endParaRPr>
          </a:p>
        </p:txBody>
      </p:sp>
      <p:sp>
        <p:nvSpPr>
          <p:cNvPr id="290" name="Google Shape;290;g19f67b2531c_5_12"/>
          <p:cNvSpPr txBox="1"/>
          <p:nvPr/>
        </p:nvSpPr>
        <p:spPr>
          <a:xfrm>
            <a:off x="1627297" y="5014429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/>
              <a:t>마우스 토글</a:t>
            </a:r>
            <a:endParaRPr sz="1500">
              <a:solidFill>
                <a:srgbClr val="D99593"/>
              </a:solidFill>
            </a:endParaRPr>
          </a:p>
        </p:txBody>
      </p:sp>
      <p:sp>
        <p:nvSpPr>
          <p:cNvPr id="291" name="Google Shape;291;g19f67b2531c_5_12"/>
          <p:cNvSpPr txBox="1"/>
          <p:nvPr/>
        </p:nvSpPr>
        <p:spPr>
          <a:xfrm>
            <a:off x="600921" y="3837300"/>
            <a:ext cx="981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/>
              <a:t>대쉬</a:t>
            </a:r>
            <a:endParaRPr sz="1500">
              <a:solidFill>
                <a:srgbClr val="D99593"/>
              </a:solidFill>
            </a:endParaRPr>
          </a:p>
        </p:txBody>
      </p:sp>
      <p:pic>
        <p:nvPicPr>
          <p:cNvPr id="292" name="Google Shape;292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276" y="3011201"/>
            <a:ext cx="469675" cy="3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g19f67b2531c_5_12"/>
          <p:cNvCxnSpPr>
            <a:stCxn id="285" idx="1"/>
            <a:endCxn id="271" idx="0"/>
          </p:cNvCxnSpPr>
          <p:nvPr/>
        </p:nvCxnSpPr>
        <p:spPr>
          <a:xfrm flipH="1">
            <a:off x="5725594" y="2070487"/>
            <a:ext cx="745500" cy="890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g19f67b2531c_5_12"/>
          <p:cNvCxnSpPr>
            <a:stCxn id="269" idx="3"/>
          </p:cNvCxnSpPr>
          <p:nvPr/>
        </p:nvCxnSpPr>
        <p:spPr>
          <a:xfrm rot="10800000" flipH="1">
            <a:off x="4102925" y="1692300"/>
            <a:ext cx="816600" cy="1491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g19f67b2531c_5_12"/>
          <p:cNvCxnSpPr>
            <a:stCxn id="270" idx="3"/>
            <a:endCxn id="284" idx="1"/>
          </p:cNvCxnSpPr>
          <p:nvPr/>
        </p:nvCxnSpPr>
        <p:spPr>
          <a:xfrm>
            <a:off x="5183350" y="3990600"/>
            <a:ext cx="1260900" cy="10113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g19f67b2531c_5_12"/>
          <p:cNvCxnSpPr>
            <a:stCxn id="281" idx="2"/>
            <a:endCxn id="287" idx="0"/>
          </p:cNvCxnSpPr>
          <p:nvPr/>
        </p:nvCxnSpPr>
        <p:spPr>
          <a:xfrm rot="-5400000" flipH="1">
            <a:off x="4237675" y="4765675"/>
            <a:ext cx="3993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g19f67b2531c_5_12"/>
          <p:cNvCxnSpPr>
            <a:stCxn id="290" idx="3"/>
            <a:endCxn id="282" idx="2"/>
          </p:cNvCxnSpPr>
          <p:nvPr/>
        </p:nvCxnSpPr>
        <p:spPr>
          <a:xfrm rot="10800000" flipH="1">
            <a:off x="3073597" y="4566229"/>
            <a:ext cx="263400" cy="601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g19f67b2531c_5_12"/>
          <p:cNvCxnSpPr>
            <a:stCxn id="272" idx="3"/>
          </p:cNvCxnSpPr>
          <p:nvPr/>
        </p:nvCxnSpPr>
        <p:spPr>
          <a:xfrm rot="10800000" flipH="1">
            <a:off x="3374225" y="2159700"/>
            <a:ext cx="156600" cy="1024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g19f67b2531c_5_12"/>
          <p:cNvCxnSpPr>
            <a:stCxn id="286" idx="2"/>
            <a:endCxn id="277" idx="0"/>
          </p:cNvCxnSpPr>
          <p:nvPr/>
        </p:nvCxnSpPr>
        <p:spPr>
          <a:xfrm rot="-5400000" flipH="1">
            <a:off x="1522160" y="1749690"/>
            <a:ext cx="888300" cy="768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g19f67b2531c_5_12"/>
          <p:cNvCxnSpPr>
            <a:stCxn id="288" idx="2"/>
            <a:endCxn id="292" idx="1"/>
          </p:cNvCxnSpPr>
          <p:nvPr/>
        </p:nvCxnSpPr>
        <p:spPr>
          <a:xfrm rot="-5400000" flipH="1">
            <a:off x="1400848" y="2805625"/>
            <a:ext cx="120000" cy="677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g19f67b2531c_5_12"/>
          <p:cNvCxnSpPr>
            <a:stCxn id="291" idx="3"/>
            <a:endCxn id="280" idx="1"/>
          </p:cNvCxnSpPr>
          <p:nvPr/>
        </p:nvCxnSpPr>
        <p:spPr>
          <a:xfrm>
            <a:off x="1582221" y="3990600"/>
            <a:ext cx="217200" cy="600"/>
          </a:xfrm>
          <a:prstGeom prst="bentConnector3">
            <a:avLst>
              <a:gd name="adj1" fmla="val 499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g19f67b2531c_5_12"/>
          <p:cNvSpPr txBox="1"/>
          <p:nvPr/>
        </p:nvSpPr>
        <p:spPr>
          <a:xfrm>
            <a:off x="8132369" y="1552262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/>
              <a:t>도구 사용</a:t>
            </a:r>
            <a:endParaRPr sz="1500">
              <a:solidFill>
                <a:srgbClr val="D99593"/>
              </a:solidFill>
            </a:endParaRPr>
          </a:p>
        </p:txBody>
      </p:sp>
      <p:pic>
        <p:nvPicPr>
          <p:cNvPr id="303" name="Google Shape;303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763" y="2679300"/>
            <a:ext cx="382300" cy="44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g19f67b2531c_5_12"/>
          <p:cNvCxnSpPr>
            <a:stCxn id="302" idx="2"/>
            <a:endCxn id="303" idx="0"/>
          </p:cNvCxnSpPr>
          <p:nvPr/>
        </p:nvCxnSpPr>
        <p:spPr>
          <a:xfrm rot="5400000">
            <a:off x="8159969" y="1983812"/>
            <a:ext cx="820500" cy="570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9642d411e7_3_22"/>
          <p:cNvSpPr txBox="1"/>
          <p:nvPr/>
        </p:nvSpPr>
        <p:spPr>
          <a:xfrm>
            <a:off x="951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개발환경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11" name="Google Shape;311;g19642d411e7_3_22"/>
          <p:cNvSpPr txBox="1"/>
          <p:nvPr/>
        </p:nvSpPr>
        <p:spPr>
          <a:xfrm>
            <a:off x="951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200"/>
              <a:t>항목 별 개발 항목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12" name="Google Shape;312;g19642d411e7_3_22"/>
          <p:cNvSpPr txBox="1"/>
          <p:nvPr/>
        </p:nvSpPr>
        <p:spPr>
          <a:xfrm>
            <a:off x="5966025" y="430194"/>
            <a:ext cx="6670200" cy="19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endParaRPr sz="2000" b="1"/>
          </a:p>
          <a:p>
            <a:pPr marL="381000" indent="-317500">
              <a:buSzPts val="2000"/>
              <a:buChar char="●"/>
            </a:pPr>
            <a:r>
              <a:rPr lang="en-US" sz="2000"/>
              <a:t>Unreal Engine 5</a:t>
            </a:r>
            <a:endParaRPr sz="2000"/>
          </a:p>
          <a:p>
            <a:pPr marL="381000" indent="-317500">
              <a:buSzPts val="2000"/>
              <a:buChar char="●"/>
            </a:pPr>
            <a:r>
              <a:rPr lang="en-US" sz="2000"/>
              <a:t>Visual Studio</a:t>
            </a:r>
            <a:endParaRPr sz="2000"/>
          </a:p>
          <a:p>
            <a:pPr marL="381000" indent="-317500">
              <a:buSzPts val="2000"/>
              <a:buChar char="●"/>
            </a:pPr>
            <a:r>
              <a:rPr lang="en-US" sz="2000"/>
              <a:t>GitHub</a:t>
            </a:r>
            <a:endParaRPr sz="2000"/>
          </a:p>
          <a:p>
            <a:pPr marL="381000" indent="-317500">
              <a:buSzPts val="2000"/>
              <a:buChar char="●"/>
            </a:pPr>
            <a:r>
              <a:rPr lang="en-US" sz="2000"/>
              <a:t>Blender</a:t>
            </a:r>
            <a:endParaRPr sz="2000"/>
          </a:p>
          <a:p>
            <a:pPr marL="381000" indent="-317500">
              <a:buSzPts val="2000"/>
              <a:buChar char="●"/>
            </a:pPr>
            <a:r>
              <a:rPr lang="en-US" sz="2000"/>
              <a:t>Photoshop</a:t>
            </a:r>
            <a:endParaRPr sz="2000"/>
          </a:p>
        </p:txBody>
      </p:sp>
      <p:grpSp>
        <p:nvGrpSpPr>
          <p:cNvPr id="313" name="Google Shape;313;g19642d411e7_3_22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314" name="Google Shape;314;g19642d411e7_3_22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15" name="Google Shape;315;g19642d411e7_3_22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04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g19642d411e7_3_22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7" name="Google Shape;317;g19642d411e7_3_22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pic>
        <p:nvPicPr>
          <p:cNvPr id="318" name="Google Shape;318;g19642d411e7_3_22"/>
          <p:cNvPicPr preferRelativeResize="0"/>
          <p:nvPr/>
        </p:nvPicPr>
        <p:blipFill rotWithShape="1">
          <a:blip r:embed="rId3">
            <a:alphaModFix/>
          </a:blip>
          <a:srcRect l="4473" t="52976" r="68594"/>
          <a:stretch/>
        </p:blipFill>
        <p:spPr>
          <a:xfrm>
            <a:off x="813801" y="2555751"/>
            <a:ext cx="1311399" cy="13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9642d411e7_3_22"/>
          <p:cNvPicPr preferRelativeResize="0"/>
          <p:nvPr/>
        </p:nvPicPr>
        <p:blipFill rotWithShape="1">
          <a:blip r:embed="rId3">
            <a:alphaModFix/>
          </a:blip>
          <a:srcRect l="4473" t="8596" r="68594" b="46416"/>
          <a:stretch/>
        </p:blipFill>
        <p:spPr>
          <a:xfrm>
            <a:off x="2205626" y="2620400"/>
            <a:ext cx="1311399" cy="12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9642d411e7_3_22"/>
          <p:cNvPicPr preferRelativeResize="0"/>
          <p:nvPr/>
        </p:nvPicPr>
        <p:blipFill rotWithShape="1">
          <a:blip r:embed="rId3">
            <a:alphaModFix/>
          </a:blip>
          <a:srcRect l="46894" t="4344" r="30030" b="48634"/>
          <a:stretch/>
        </p:blipFill>
        <p:spPr>
          <a:xfrm>
            <a:off x="3718186" y="2555751"/>
            <a:ext cx="1123598" cy="13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9642d411e7_3_22"/>
          <p:cNvPicPr preferRelativeResize="0"/>
          <p:nvPr/>
        </p:nvPicPr>
        <p:blipFill rotWithShape="1">
          <a:blip r:embed="rId4">
            <a:alphaModFix/>
          </a:blip>
          <a:srcRect l="5672" t="4545" r="5002" b="12959"/>
          <a:stretch/>
        </p:blipFill>
        <p:spPr>
          <a:xfrm>
            <a:off x="5112450" y="2567888"/>
            <a:ext cx="1511600" cy="13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9642d411e7_3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0051" y="2591175"/>
            <a:ext cx="1439191" cy="14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7f6a65924_0_244"/>
          <p:cNvSpPr txBox="1"/>
          <p:nvPr/>
        </p:nvSpPr>
        <p:spPr>
          <a:xfrm>
            <a:off x="951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기술적 요소 및 </a:t>
            </a:r>
            <a:r>
              <a:rPr lang="en-US" sz="2600">
                <a:solidFill>
                  <a:schemeClr val="dk1"/>
                </a:solidFill>
              </a:rPr>
              <a:t>중점 연구 분야</a:t>
            </a:r>
            <a:endParaRPr sz="2600"/>
          </a:p>
        </p:txBody>
      </p:sp>
      <p:sp>
        <p:nvSpPr>
          <p:cNvPr id="329" name="Google Shape;329;g197f6a65924_0_244"/>
          <p:cNvSpPr txBox="1"/>
          <p:nvPr/>
        </p:nvSpPr>
        <p:spPr>
          <a:xfrm>
            <a:off x="951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200"/>
              <a:t>항목 별 개발 항목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330" name="Google Shape;330;g197f6a65924_0_244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331" name="Google Shape;331;g197f6a65924_0_244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32" name="Google Shape;332;g197f6a65924_0_244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05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g197f6a65924_0_244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4" name="Google Shape;334;g197f6a65924_0_244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335" name="Google Shape;335;g197f6a65924_0_244"/>
          <p:cNvSpPr txBox="1"/>
          <p:nvPr/>
        </p:nvSpPr>
        <p:spPr>
          <a:xfrm>
            <a:off x="1475715" y="3719510"/>
            <a:ext cx="2564700" cy="112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 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 블렌딩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 제작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g197f6a65924_0_244"/>
          <p:cNvSpPr txBox="1"/>
          <p:nvPr/>
        </p:nvSpPr>
        <p:spPr>
          <a:xfrm>
            <a:off x="5362775" y="1416414"/>
            <a:ext cx="4647000" cy="139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비주얼 요소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나이아가라 시스템을 이용한 이펙트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라이팅 활용한 낮과 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포스트 프로세스 이펙트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g197f6a65924_0_244"/>
          <p:cNvSpPr txBox="1"/>
          <p:nvPr/>
        </p:nvSpPr>
        <p:spPr>
          <a:xfrm>
            <a:off x="1475715" y="1481524"/>
            <a:ext cx="2564700" cy="139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 타격감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셰이크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파티클 이펙트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피격자 반응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197f6a65924_0_244"/>
          <p:cNvSpPr txBox="1"/>
          <p:nvPr/>
        </p:nvSpPr>
        <p:spPr>
          <a:xfrm>
            <a:off x="5438643" y="3597431"/>
            <a:ext cx="2564700" cy="139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몰입도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시네마틱 카메라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indent="-266700">
              <a:lnSpc>
                <a:spcPct val="150000"/>
              </a:lnSpc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Depth of Field 효과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642d411e7_3_103"/>
          <p:cNvSpPr txBox="1"/>
          <p:nvPr/>
        </p:nvSpPr>
        <p:spPr>
          <a:xfrm>
            <a:off x="951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개인별 준비 현황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45" name="Google Shape;345;g19642d411e7_3_103"/>
          <p:cNvSpPr txBox="1"/>
          <p:nvPr/>
        </p:nvSpPr>
        <p:spPr>
          <a:xfrm>
            <a:off x="951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200"/>
              <a:t>항목별 준비 항목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346" name="Google Shape;346;g19642d411e7_3_103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347" name="Google Shape;347;g19642d411e7_3_103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48" name="Google Shape;348;g19642d411e7_3_103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06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g19642d411e7_3_103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" name="Google Shape;350;g19642d411e7_3_103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graphicFrame>
        <p:nvGraphicFramePr>
          <p:cNvPr id="351" name="Google Shape;351;g19642d411e7_3_103"/>
          <p:cNvGraphicFramePr/>
          <p:nvPr/>
        </p:nvGraphicFramePr>
        <p:xfrm>
          <a:off x="1322248" y="134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{65A51EA2-0392-4BA3-8339-AB85233CAAD5}</a:tableStyleId>
              </a:tblPr>
              <a:tblGrid>
                <a:gridCol w="250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우정연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이세민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정가온</a:t>
                      </a:r>
                      <a:endParaRPr sz="1100"/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6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/>
                        <a:t>-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C, C++프로그래밍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STL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게임엔진1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- 3D 모델링1 수강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C, C++ 프로그래밍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STL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- 3D게임프로그래밍1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애니메이션1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블렌더 하계 비교과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KMOOC 언리얼엔진 리얼 제작기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C, C++프로그래밍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STL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- 3D게임프로그래밍1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- 3D모델링 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애니메이션1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블렌더 하계 비교과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 strike="sngStrike">
                          <a:solidFill>
                            <a:schemeClr val="dk1"/>
                          </a:solidFill>
                        </a:rPr>
                        <a:t>- KMOOC언리얼 엔진 리얼 제작기 </a:t>
                      </a:r>
                      <a:endParaRPr sz="1100"/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f67b2531c_8_20"/>
          <p:cNvSpPr txBox="1"/>
          <p:nvPr/>
        </p:nvSpPr>
        <p:spPr>
          <a:xfrm>
            <a:off x="951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타 게임과의 차별성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58" name="Google Shape;358;g19f67b2531c_8_20"/>
          <p:cNvSpPr txBox="1"/>
          <p:nvPr/>
        </p:nvSpPr>
        <p:spPr>
          <a:xfrm>
            <a:off x="951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200"/>
              <a:t>항목별 준비 항목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359" name="Google Shape;359;g19f67b2531c_8_20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360" name="Google Shape;360;g19f67b2531c_8_20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61" name="Google Shape;361;g19f67b2531c_8_20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07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g19f67b2531c_8_20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" name="Google Shape;363;g19f67b2531c_8_20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364" name="Google Shape;364;g19f67b2531c_8_20"/>
          <p:cNvSpPr txBox="1"/>
          <p:nvPr/>
        </p:nvSpPr>
        <p:spPr>
          <a:xfrm>
            <a:off x="815125" y="3654415"/>
            <a:ext cx="3000000" cy="56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힐링 게임의 타격감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g19f67b2531c_8_20"/>
          <p:cNvSpPr txBox="1"/>
          <p:nvPr/>
        </p:nvSpPr>
        <p:spPr>
          <a:xfrm>
            <a:off x="4091084" y="3654413"/>
            <a:ext cx="2564700" cy="56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시네마틱 카메라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g19f67b2531c_8_20"/>
          <p:cNvSpPr txBox="1"/>
          <p:nvPr/>
        </p:nvSpPr>
        <p:spPr>
          <a:xfrm>
            <a:off x="6895346" y="3654408"/>
            <a:ext cx="3417000" cy="56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컨텐츠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g19f67b2531c_8_20"/>
          <p:cNvPicPr preferRelativeResize="0"/>
          <p:nvPr/>
        </p:nvPicPr>
        <p:blipFill rotWithShape="1">
          <a:blip r:embed="rId3">
            <a:alphaModFix/>
          </a:blip>
          <a:srcRect l="23439" r="15184"/>
          <a:stretch/>
        </p:blipFill>
        <p:spPr>
          <a:xfrm>
            <a:off x="770550" y="1601751"/>
            <a:ext cx="2837122" cy="19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9f67b2531c_8_20"/>
          <p:cNvSpPr txBox="1"/>
          <p:nvPr/>
        </p:nvSpPr>
        <p:spPr>
          <a:xfrm>
            <a:off x="1164075" y="5359931"/>
            <a:ext cx="7015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r>
              <a:rPr lang="en-US" sz="1200"/>
              <a:t>이미지 출처 https://www.inven.co.kr/webzine/news/?news=245094&amp;iskin=df7</a:t>
            </a:r>
            <a:endParaRPr sz="1200"/>
          </a:p>
        </p:txBody>
      </p:sp>
      <p:sp>
        <p:nvSpPr>
          <p:cNvPr id="369" name="Google Shape;369;g19f67b2531c_8_20"/>
          <p:cNvSpPr txBox="1"/>
          <p:nvPr/>
        </p:nvSpPr>
        <p:spPr>
          <a:xfrm>
            <a:off x="1981200" y="5138513"/>
            <a:ext cx="44313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r>
              <a:rPr lang="en-US" sz="1200"/>
              <a:t>https://kr.bandisoft.com/honeycam/screenshots/</a:t>
            </a:r>
            <a:endParaRPr sz="1200"/>
          </a:p>
        </p:txBody>
      </p:sp>
      <p:pic>
        <p:nvPicPr>
          <p:cNvPr id="370" name="Google Shape;370;g19f67b2531c_8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802" y="1601749"/>
            <a:ext cx="1978896" cy="197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9f67b2531c_8_20"/>
          <p:cNvPicPr preferRelativeResize="0"/>
          <p:nvPr/>
        </p:nvPicPr>
        <p:blipFill rotWithShape="1">
          <a:blip r:embed="rId5">
            <a:alphaModFix/>
          </a:blip>
          <a:srcRect l="6833" r="6556"/>
          <a:stretch/>
        </p:blipFill>
        <p:spPr>
          <a:xfrm>
            <a:off x="6508829" y="1592028"/>
            <a:ext cx="2881275" cy="19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9f67b2531c_8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449" y="1601751"/>
            <a:ext cx="2737326" cy="19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642d411e7_3_119"/>
          <p:cNvSpPr txBox="1"/>
          <p:nvPr/>
        </p:nvSpPr>
        <p:spPr>
          <a:xfrm>
            <a:off x="951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개발일정 및 구성원 역할 분담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79" name="Google Shape;379;g19642d411e7_3_119"/>
          <p:cNvSpPr txBox="1"/>
          <p:nvPr/>
        </p:nvSpPr>
        <p:spPr>
          <a:xfrm>
            <a:off x="951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200"/>
              <a:t>구성원 역할 분담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380" name="Google Shape;380;g19642d411e7_3_119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381" name="Google Shape;381;g19642d411e7_3_119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82" name="Google Shape;382;g19642d411e7_3_119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08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g19642d411e7_3_119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4" name="Google Shape;384;g19642d411e7_3_119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graphicFrame>
        <p:nvGraphicFramePr>
          <p:cNvPr id="385" name="Google Shape;385;g19642d411e7_3_119"/>
          <p:cNvGraphicFramePr/>
          <p:nvPr/>
        </p:nvGraphicFramePr>
        <p:xfrm>
          <a:off x="1322248" y="134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{65A51EA2-0392-4BA3-8339-AB85233CAAD5}</a:tableStyleId>
              </a:tblPr>
              <a:tblGrid>
                <a:gridCol w="250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우정연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이세민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정가온</a:t>
                      </a:r>
                      <a:endParaRPr sz="1100"/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리소스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게임 UI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레벨 디자인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리소스</a:t>
                      </a:r>
                      <a:r>
                        <a:rPr lang="en-US" sz="1100"/>
                        <a:t> 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캐릭터 애니메이션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게임 UI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게임기획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퀘스트 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리소스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자연물 모델링 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캐릭터 모델링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건물 모델링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소품 모델링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구현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게임 로직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이펙트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몬스터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후처리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구현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게임 로직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NPC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카메라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아이템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구현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게임 로직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이펙트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캐릭터 컨트롤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농작 기능</a:t>
                      </a:r>
                      <a:endParaRPr sz="1100"/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86" name="Google Shape;386;g19642d411e7_3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91986" y="2119194"/>
            <a:ext cx="4772890" cy="1891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9642d411e7_3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91982" y="4102122"/>
            <a:ext cx="4186454" cy="244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9642d411e7_3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91986" y="510423"/>
            <a:ext cx="4772889" cy="151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7f6a65924_0_312"/>
          <p:cNvSpPr txBox="1"/>
          <p:nvPr/>
        </p:nvSpPr>
        <p:spPr>
          <a:xfrm>
            <a:off x="951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개발일정 및 구성원 역할 분담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95" name="Google Shape;395;g197f6a65924_0_312"/>
          <p:cNvSpPr txBox="1"/>
          <p:nvPr/>
        </p:nvSpPr>
        <p:spPr>
          <a:xfrm>
            <a:off x="951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200"/>
              <a:t>개발 일정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396" name="Google Shape;396;g197f6a65924_0_312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397" name="Google Shape;397;g197f6a65924_0_312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98" name="Google Shape;398;g197f6a65924_0_312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08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g197f6a65924_0_312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0" name="Google Shape;400;g197f6a65924_0_312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graphicFrame>
        <p:nvGraphicFramePr>
          <p:cNvPr id="401" name="Google Shape;401;g197f6a65924_0_312"/>
          <p:cNvGraphicFramePr/>
          <p:nvPr/>
        </p:nvGraphicFramePr>
        <p:xfrm>
          <a:off x="809004" y="1060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{65A51EA2-0392-4BA3-8339-AB85233CAAD5}</a:tableStyleId>
              </a:tblPr>
              <a:tblGrid>
                <a:gridCol w="161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7월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8월</a:t>
                      </a:r>
                      <a:endParaRPr sz="11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리소스 제작 및 수집 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프레임워크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NPC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나이아가라 이펙트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레벨(맵)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게임 UI 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몬스터 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사운드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캐릭터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카메라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테스트 및 버그 수정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02" name="Google Shape;402;g197f6a65924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124" y="5334477"/>
            <a:ext cx="702134" cy="27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97f6a65924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375" y="5059144"/>
            <a:ext cx="702133" cy="27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97f6a65924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1124" y="5059160"/>
            <a:ext cx="702134" cy="27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97f6a65924_0_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2466" y="1384025"/>
            <a:ext cx="5309407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97f6a65924_0_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5374" y="5353410"/>
            <a:ext cx="702134" cy="23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97f6a65924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366" y="2354916"/>
            <a:ext cx="2654704" cy="1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97f6a65924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110" y="3002192"/>
            <a:ext cx="2654704" cy="1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97f6a65924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366" y="2513493"/>
            <a:ext cx="2654704" cy="1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97f6a65924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367" y="3973055"/>
            <a:ext cx="1769803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97f6a65924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466" y="2678540"/>
            <a:ext cx="1769803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97f6a65924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366" y="2019465"/>
            <a:ext cx="1769802" cy="3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97f6a65924_0_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2465" y="1707658"/>
            <a:ext cx="1769802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97f6a65924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366" y="3325807"/>
            <a:ext cx="2654704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97f6a65924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814" y="3651254"/>
            <a:ext cx="884901" cy="1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97f6a65924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9814" y="3816311"/>
            <a:ext cx="884901" cy="1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97f6a65924_0_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1872" y="4620284"/>
            <a:ext cx="1769802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97f6a65924_0_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7168" y="4296708"/>
            <a:ext cx="2654704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97f6a65924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110" y="3164897"/>
            <a:ext cx="2654704" cy="16505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0" name="Google Shape;420;g197f6a65924_0_312"/>
          <p:cNvGraphicFramePr/>
          <p:nvPr/>
        </p:nvGraphicFramePr>
        <p:xfrm>
          <a:off x="2213254" y="50591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{65A51EA2-0392-4BA3-8339-AB85233CAAD5}</a:tableStyleId>
              </a:tblPr>
              <a:tblGrid>
                <a:gridCol w="70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정가온</a:t>
                      </a:r>
                      <a:endParaRPr sz="9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모두</a:t>
                      </a:r>
                      <a:endParaRPr sz="9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1" name="Google Shape;421;g197f6a65924_0_312"/>
          <p:cNvGraphicFramePr/>
          <p:nvPr/>
        </p:nvGraphicFramePr>
        <p:xfrm>
          <a:off x="809004" y="50591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{65A51EA2-0392-4BA3-8339-AB85233CAAD5}</a:tableStyleId>
              </a:tblPr>
              <a:tblGrid>
                <a:gridCol w="70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우정연</a:t>
                      </a:r>
                      <a:endParaRPr sz="9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이세민</a:t>
                      </a:r>
                      <a:endParaRPr sz="9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"/>
          <p:cNvSpPr txBox="1"/>
          <p:nvPr/>
        </p:nvSpPr>
        <p:spPr>
          <a:xfrm>
            <a:off x="1933880" y="2166518"/>
            <a:ext cx="6292200" cy="13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8600">
                <a:latin typeface="Prompt"/>
                <a:ea typeface="Prompt"/>
                <a:cs typeface="Prompt"/>
                <a:sym typeface="Prompt"/>
              </a:rPr>
              <a:t>THANK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 txBox="1"/>
          <p:nvPr/>
        </p:nvSpPr>
        <p:spPr>
          <a:xfrm>
            <a:off x="2002010" y="3288579"/>
            <a:ext cx="6162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spAutoFit/>
          </a:bodyPr>
          <a:lstStyle/>
          <a:p>
            <a:pPr algn="ctr"/>
            <a:r>
              <a:rPr lang="en-US" sz="1000">
                <a:latin typeface="Prompt"/>
                <a:ea typeface="Prompt"/>
                <a:cs typeface="Prompt"/>
                <a:sym typeface="Prompt"/>
              </a:rPr>
              <a:t>THANK YOU FOR LISTENING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 txBox="1"/>
          <p:nvPr/>
        </p:nvSpPr>
        <p:spPr>
          <a:xfrm>
            <a:off x="1760264" y="2662940"/>
            <a:ext cx="6400800" cy="2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125" tIns="37550" rIns="75125" bIns="37550" anchor="ctr" anchorCtr="0">
            <a:spAutoFit/>
          </a:bodyPr>
          <a:lstStyle/>
          <a:p>
            <a:pPr algn="ctr"/>
            <a:r>
              <a:rPr lang="en-US" sz="900">
                <a:latin typeface="Prompt"/>
                <a:ea typeface="Prompt"/>
                <a:cs typeface="Prompt"/>
                <a:sym typeface="Prompt"/>
              </a:rPr>
              <a:t>  YOU EVERYONE 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89" y="-112708"/>
            <a:ext cx="5856215" cy="270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407" y="1335367"/>
            <a:ext cx="4323607" cy="401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95765" y="2267385"/>
            <a:ext cx="4960992" cy="279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3341635" y="698029"/>
            <a:ext cx="34767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3300">
                <a:latin typeface="Prompt"/>
                <a:ea typeface="Prompt"/>
                <a:cs typeface="Prompt"/>
                <a:sym typeface="Prompt"/>
              </a:rPr>
              <a:t>CONTENTS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4" name="Google Shape;94;p2"/>
          <p:cNvGraphicFramePr/>
          <p:nvPr/>
        </p:nvGraphicFramePr>
        <p:xfrm>
          <a:off x="3464615" y="17849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연구 목적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88550">
            <a:off x="4985009" y="1505885"/>
            <a:ext cx="189980" cy="48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" name="Google Shape;96;p2"/>
          <p:cNvGraphicFramePr/>
          <p:nvPr/>
        </p:nvGraphicFramePr>
        <p:xfrm>
          <a:off x="3463978" y="219727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게임소개 및 특징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7" name="Google Shape;97;p2"/>
          <p:cNvGraphicFramePr/>
          <p:nvPr/>
        </p:nvGraphicFramePr>
        <p:xfrm>
          <a:off x="3463978" y="260964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03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게임방법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Google Shape;98;p2"/>
          <p:cNvGraphicFramePr/>
          <p:nvPr/>
        </p:nvGraphicFramePr>
        <p:xfrm>
          <a:off x="3464615" y="302200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 환경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Google Shape;99;p2"/>
          <p:cNvGraphicFramePr/>
          <p:nvPr/>
        </p:nvGraphicFramePr>
        <p:xfrm>
          <a:off x="3464327" y="343437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기술적 요소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0" name="Google Shape;100;p2"/>
          <p:cNvGraphicFramePr/>
          <p:nvPr/>
        </p:nvGraphicFramePr>
        <p:xfrm>
          <a:off x="3463690" y="384674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개인별 준비 현황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Google Shape;101;p2"/>
          <p:cNvGraphicFramePr/>
          <p:nvPr/>
        </p:nvGraphicFramePr>
        <p:xfrm>
          <a:off x="3463690" y="425911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 게임과의 비교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2" name="Google Shape;102;p2"/>
          <p:cNvGraphicFramePr/>
          <p:nvPr/>
        </p:nvGraphicFramePr>
        <p:xfrm>
          <a:off x="3464327" y="467147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08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개발일정 및 구성원 역할분담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7f6a65924_0_20"/>
          <p:cNvSpPr txBox="1"/>
          <p:nvPr/>
        </p:nvSpPr>
        <p:spPr>
          <a:xfrm>
            <a:off x="958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연구 목적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09" name="Google Shape;109;g197f6a65924_0_20"/>
          <p:cNvSpPr txBox="1"/>
          <p:nvPr/>
        </p:nvSpPr>
        <p:spPr>
          <a:xfrm>
            <a:off x="958109" y="1010748"/>
            <a:ext cx="8256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>
                <a:solidFill>
                  <a:schemeClr val="dk1"/>
                </a:solidFill>
              </a:rPr>
              <a:t>FIND APPLE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110" name="Google Shape;110;g197f6a65924_0_20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111" name="Google Shape;111;g197f6a65924_0_20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12" name="Google Shape;112;g197f6a65924_0_20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01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g197f6a65924_0_20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14;g197f6a65924_0_20"/>
            <p:cNvSpPr txBox="1"/>
            <p:nvPr/>
          </p:nvSpPr>
          <p:spPr>
            <a:xfrm>
              <a:off x="-248602" y="321748"/>
              <a:ext cx="39972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/>
              <a:r>
                <a:rPr lang="en-US" sz="900"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g197f6a65924_0_20"/>
          <p:cNvSpPr txBox="1"/>
          <p:nvPr/>
        </p:nvSpPr>
        <p:spPr>
          <a:xfrm>
            <a:off x="1300833" y="1580725"/>
            <a:ext cx="6231000" cy="307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sz="2000">
                <a:solidFill>
                  <a:schemeClr val="dk1"/>
                </a:solidFill>
              </a:rPr>
              <a:t>• </a:t>
            </a:r>
            <a:r>
              <a:rPr lang="en-US" sz="2000" b="1">
                <a:solidFill>
                  <a:schemeClr val="dk1"/>
                </a:solidFill>
              </a:rPr>
              <a:t>언리얼 엔진을 이용한 3D 게임 제작</a:t>
            </a:r>
            <a:endParaRPr sz="2000" b="1">
              <a:solidFill>
                <a:schemeClr val="dk1"/>
              </a:solidFill>
            </a:endParaRPr>
          </a:p>
          <a:p>
            <a:pPr marL="381000" indent="-2921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게임 제작을 통해 언리얼 엔진에 대한 이해도 증진</a:t>
            </a:r>
            <a:endParaRPr sz="16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500"/>
              </a:spcBef>
            </a:pPr>
            <a:endParaRPr sz="16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sz="2000" b="1">
                <a:solidFill>
                  <a:schemeClr val="dk1"/>
                </a:solidFill>
              </a:rPr>
              <a:t>• 그래픽 기술 능력 배양</a:t>
            </a:r>
            <a:endParaRPr sz="2000" b="1">
              <a:solidFill>
                <a:schemeClr val="dk1"/>
              </a:solidFill>
            </a:endParaRPr>
          </a:p>
          <a:p>
            <a:pPr marL="381000" indent="-2921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그림자, 조명, 모델 애니메이션에 대한 이해</a:t>
            </a:r>
            <a:endParaRPr sz="1600">
              <a:solidFill>
                <a:schemeClr val="dk1"/>
              </a:solidFill>
            </a:endParaRPr>
          </a:p>
          <a:p>
            <a:pPr marL="381000" indent="-292100">
              <a:lnSpc>
                <a:spcPct val="115000"/>
              </a:lnSpc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게임 리소스 제작에 대한 이해</a:t>
            </a:r>
            <a:endParaRPr sz="16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500"/>
              </a:spcBef>
            </a:pPr>
            <a:endParaRPr sz="16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sz="2000" b="1">
                <a:solidFill>
                  <a:schemeClr val="dk1"/>
                </a:solidFill>
              </a:rPr>
              <a:t>• Git을 이용한 프로젝트 관리 능력 배양</a:t>
            </a:r>
            <a:endParaRPr sz="1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197f6a65924_0_107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567" y="9"/>
            <a:ext cx="6966986" cy="1806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97f6a65924_0_107"/>
          <p:cNvSpPr txBox="1"/>
          <p:nvPr/>
        </p:nvSpPr>
        <p:spPr>
          <a:xfrm>
            <a:off x="1301891" y="5275938"/>
            <a:ext cx="32298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r>
              <a:rPr lang="en-US" sz="700"/>
              <a:t>01 – 컨셉 및 기획 내용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97f6a65924_0_107"/>
          <p:cNvSpPr txBox="1"/>
          <p:nvPr/>
        </p:nvSpPr>
        <p:spPr>
          <a:xfrm>
            <a:off x="1139290" y="2714692"/>
            <a:ext cx="7881300" cy="23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r>
              <a:rPr lang="en-US" sz="1500" b="1"/>
              <a:t>장르: 인디/어드벤처</a:t>
            </a:r>
            <a:endParaRPr sz="1500" b="1"/>
          </a:p>
          <a:p>
            <a:r>
              <a:rPr lang="en-US" sz="1500" b="1"/>
              <a:t>플랫폼: PC</a:t>
            </a:r>
            <a:endParaRPr sz="1500" b="1"/>
          </a:p>
          <a:p>
            <a:r>
              <a:rPr lang="en-US" sz="1500" b="1"/>
              <a:t>시점: 3인칭</a:t>
            </a:r>
            <a:endParaRPr sz="1500" b="1"/>
          </a:p>
          <a:p>
            <a:r>
              <a:rPr lang="en-US" sz="1500" b="1"/>
              <a:t>- 게임 소개 </a:t>
            </a:r>
            <a:endParaRPr sz="1500" b="1"/>
          </a:p>
          <a:p>
            <a:r>
              <a:rPr lang="en-US" sz="1500" b="1"/>
              <a:t>   싱글 플레이 방식</a:t>
            </a:r>
            <a:r>
              <a:rPr lang="en-US" sz="1500"/>
              <a:t>의</a:t>
            </a:r>
            <a:r>
              <a:rPr lang="en-US" sz="1500" b="1"/>
              <a:t> 어드벤처 게임</a:t>
            </a:r>
            <a:endParaRPr sz="1500"/>
          </a:p>
          <a:p>
            <a:r>
              <a:rPr lang="en-US" sz="1500"/>
              <a:t>   지구의 식량난을 해결하기 위해 주인공이 새로운 행성에 찾아가 농사를 짓는 게임</a:t>
            </a:r>
            <a:endParaRPr sz="1500"/>
          </a:p>
          <a:p>
            <a:r>
              <a:rPr lang="en-US" sz="1500"/>
              <a:t>   </a:t>
            </a:r>
            <a:r>
              <a:rPr lang="en-US" sz="1500" b="1"/>
              <a:t>로우 폴리</a:t>
            </a:r>
            <a:r>
              <a:rPr lang="en-US" sz="1500"/>
              <a:t>를 사용한다.</a:t>
            </a:r>
            <a:endParaRPr sz="1500"/>
          </a:p>
          <a:p>
            <a:r>
              <a:rPr lang="en-US" sz="1500" b="1"/>
              <a:t>- 게임 목표</a:t>
            </a:r>
            <a:endParaRPr sz="1500" b="1"/>
          </a:p>
          <a:p>
            <a:r>
              <a:rPr lang="en-US" sz="1500"/>
              <a:t>   지구를 대체할 만한 행성이 맞는지에 대한 결론 도출, 모든 농작물을 수확하는 것이 게임의 목표 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3" name="Google Shape;123;g197f6a65924_0_107"/>
          <p:cNvSpPr txBox="1"/>
          <p:nvPr/>
        </p:nvSpPr>
        <p:spPr>
          <a:xfrm>
            <a:off x="1178131" y="2125183"/>
            <a:ext cx="32082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r>
              <a:rPr lang="en-US" sz="2600">
                <a:solidFill>
                  <a:schemeClr val="dk1"/>
                </a:solidFill>
              </a:rPr>
              <a:t>THE PLANET</a:t>
            </a:r>
            <a:endParaRPr sz="1200"/>
          </a:p>
        </p:txBody>
      </p:sp>
      <p:pic>
        <p:nvPicPr>
          <p:cNvPr id="124" name="Google Shape;124;g197f6a65924_0_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326473" y="2619869"/>
            <a:ext cx="163743" cy="4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97f6a65924_0_107"/>
          <p:cNvSpPr txBox="1"/>
          <p:nvPr/>
        </p:nvSpPr>
        <p:spPr>
          <a:xfrm>
            <a:off x="3646924" y="2498373"/>
            <a:ext cx="2580900" cy="27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indent="203200" algn="just">
              <a:lnSpc>
                <a:spcPct val="107000"/>
              </a:lnSpc>
            </a:pPr>
            <a:r>
              <a:rPr lang="en-US" sz="1200">
                <a:solidFill>
                  <a:schemeClr val="dk1"/>
                </a:solidFill>
              </a:rPr>
              <a:t>샌드박스/인디/어드벤처 게임</a:t>
            </a:r>
            <a:endParaRPr sz="1200"/>
          </a:p>
        </p:txBody>
      </p:sp>
      <p:grpSp>
        <p:nvGrpSpPr>
          <p:cNvPr id="126" name="Google Shape;126;g197f6a65924_0_107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127" name="Google Shape;127;g197f6a65924_0_107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28" name="Google Shape;128;g197f6a65924_0_107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02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g197f6a65924_0_107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" name="Google Shape;130;g197f6a65924_0_107"/>
            <p:cNvSpPr txBox="1"/>
            <p:nvPr/>
          </p:nvSpPr>
          <p:spPr>
            <a:xfrm>
              <a:off x="-248602" y="321748"/>
              <a:ext cx="39972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/>
              <a:r>
                <a:rPr lang="en-US" sz="900">
                  <a:latin typeface="Prompt Medium"/>
                  <a:ea typeface="Prompt Medium"/>
                  <a:cs typeface="Prompt Medium"/>
                  <a:sym typeface="Prompt Medium"/>
                </a:rPr>
                <a:t>THE PLANET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g197f6a65924_0_107"/>
          <p:cNvSpPr txBox="1"/>
          <p:nvPr/>
        </p:nvSpPr>
        <p:spPr>
          <a:xfrm>
            <a:off x="1305000" y="1892592"/>
            <a:ext cx="2580900" cy="27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indent="203200">
              <a:lnSpc>
                <a:spcPct val="107000"/>
              </a:lnSpc>
            </a:pPr>
            <a:r>
              <a:rPr lang="en-US" sz="1200">
                <a:solidFill>
                  <a:schemeClr val="dk1"/>
                </a:solidFill>
              </a:rPr>
              <a:t>3인칭 인디/어드벤처 PC 게임</a:t>
            </a:r>
            <a:endParaRPr sz="1200"/>
          </a:p>
        </p:txBody>
      </p:sp>
      <p:pic>
        <p:nvPicPr>
          <p:cNvPr id="132" name="Google Shape;132;g197f6a65924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57756" y="-565184"/>
            <a:ext cx="6548635" cy="368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97f6a65924_0_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5282" y="-699617"/>
            <a:ext cx="6872400" cy="386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97f6a65924_0_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871049" y="3088160"/>
            <a:ext cx="8083056" cy="454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97f6a65924_0_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5282" y="3088160"/>
            <a:ext cx="8083056" cy="454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97f6a65924_0_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9060" y="1574285"/>
            <a:ext cx="4960992" cy="279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7f6a65924_0_0"/>
          <p:cNvSpPr txBox="1"/>
          <p:nvPr/>
        </p:nvSpPr>
        <p:spPr>
          <a:xfrm>
            <a:off x="1243304" y="1941002"/>
            <a:ext cx="7881300" cy="3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r>
              <a:rPr lang="en-US" sz="1500" b="1"/>
              <a:t>장르: 어드벤처 / 액션 / 농장시뮬레이션</a:t>
            </a:r>
            <a:endParaRPr sz="1500" b="1"/>
          </a:p>
          <a:p>
            <a:r>
              <a:rPr lang="en-US" sz="1500" b="1"/>
              <a:t>플랫폼: PC</a:t>
            </a:r>
            <a:endParaRPr sz="1500" b="1"/>
          </a:p>
          <a:p>
            <a:r>
              <a:rPr lang="en-US" sz="1500" b="1"/>
              <a:t>시점: 3인칭</a:t>
            </a:r>
            <a:endParaRPr sz="1500" b="1"/>
          </a:p>
          <a:p>
            <a:r>
              <a:rPr lang="en-US" sz="1500" b="1"/>
              <a:t>- 게임 소개 </a:t>
            </a:r>
            <a:endParaRPr sz="1500" b="1"/>
          </a:p>
          <a:p>
            <a:r>
              <a:rPr lang="en-US" sz="1500" b="1"/>
              <a:t>싱글 플레이 방식</a:t>
            </a:r>
            <a:r>
              <a:rPr lang="en-US" sz="1500"/>
              <a:t>의</a:t>
            </a:r>
            <a:r>
              <a:rPr lang="en-US" sz="1500" b="1"/>
              <a:t> 액션 어드벤처 농장 힐링 게임</a:t>
            </a:r>
            <a:endParaRPr sz="1500"/>
          </a:p>
          <a:p>
            <a:r>
              <a:rPr lang="en-US" sz="1500"/>
              <a:t>지구의 식량난을 해결하기 위해 주인공이 새로운 행성에 찾아가 농작물을 키워 생존 가능한 행성인지 확인하는 게임 </a:t>
            </a:r>
            <a:endParaRPr sz="1500"/>
          </a:p>
          <a:p>
            <a:endParaRPr sz="1500"/>
          </a:p>
          <a:p>
            <a:r>
              <a:rPr lang="en-US" sz="1500"/>
              <a:t>-스토리-???</a:t>
            </a:r>
            <a:endParaRPr sz="1500"/>
          </a:p>
          <a:p>
            <a:endParaRPr sz="1500"/>
          </a:p>
          <a:p>
            <a:r>
              <a:rPr lang="en-US" sz="1500"/>
              <a:t>-게임특징</a:t>
            </a:r>
            <a:endParaRPr sz="1500"/>
          </a:p>
          <a:p>
            <a:r>
              <a:rPr lang="en-US" sz="1500" b="1"/>
              <a:t>로우 폴리</a:t>
            </a:r>
            <a:r>
              <a:rPr lang="en-US" sz="1500"/>
              <a:t>를 사용한다. </a:t>
            </a:r>
            <a:endParaRPr sz="1500"/>
          </a:p>
          <a:p>
            <a:endParaRPr sz="1500"/>
          </a:p>
          <a:p>
            <a:r>
              <a:rPr lang="en-US" sz="1500" b="1"/>
              <a:t>- 게임 목표</a:t>
            </a:r>
            <a:endParaRPr sz="1500" b="1"/>
          </a:p>
          <a:p>
            <a:r>
              <a:rPr lang="en-US" sz="1500"/>
              <a:t>지구를 대체할 만한 행성이 맞는지에 대한 결론 도출. </a:t>
            </a:r>
            <a:endParaRPr sz="1500"/>
          </a:p>
          <a:p>
            <a:endParaRPr sz="1500"/>
          </a:p>
        </p:txBody>
      </p:sp>
      <p:sp>
        <p:nvSpPr>
          <p:cNvPr id="142" name="Google Shape;142;g197f6a65924_0_0"/>
          <p:cNvSpPr txBox="1"/>
          <p:nvPr/>
        </p:nvSpPr>
        <p:spPr>
          <a:xfrm>
            <a:off x="1243292" y="1391127"/>
            <a:ext cx="685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r>
              <a:rPr lang="en-US" sz="2600">
                <a:solidFill>
                  <a:schemeClr val="dk1"/>
                </a:solidFill>
              </a:rPr>
              <a:t>FIND APPLE</a:t>
            </a:r>
            <a:endParaRPr sz="1200"/>
          </a:p>
        </p:txBody>
      </p:sp>
      <p:grpSp>
        <p:nvGrpSpPr>
          <p:cNvPr id="143" name="Google Shape;143;g197f6a65924_0_0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144" name="Google Shape;144;g197f6a65924_0_0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45" name="Google Shape;145;g197f6a65924_0_0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02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g197f6a65924_0_0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" name="Google Shape;147;g197f6a65924_0_0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pic>
        <p:nvPicPr>
          <p:cNvPr id="148" name="Google Shape;148;g197f6a6592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78500" y="3020132"/>
            <a:ext cx="4337828" cy="2613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97f6a6592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35482" y="295507"/>
            <a:ext cx="4396625" cy="24329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97f6a65924_0_0"/>
          <p:cNvSpPr txBox="1"/>
          <p:nvPr/>
        </p:nvSpPr>
        <p:spPr>
          <a:xfrm>
            <a:off x="958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>
                <a:solidFill>
                  <a:schemeClr val="dk1"/>
                </a:solidFill>
              </a:rPr>
              <a:t>게임 소개 및 특징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/>
        </p:nvSpPr>
        <p:spPr>
          <a:xfrm>
            <a:off x="958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958109" y="1010748"/>
            <a:ext cx="8256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>
                <a:solidFill>
                  <a:schemeClr val="dk1"/>
                </a:solidFill>
              </a:rPr>
              <a:t>맵 소개</a:t>
            </a:r>
            <a:endParaRPr sz="1500"/>
          </a:p>
        </p:txBody>
      </p:sp>
      <p:grpSp>
        <p:nvGrpSpPr>
          <p:cNvPr id="158" name="Google Shape;158;p9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159" name="Google Shape;159;p9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0" name="Google Shape;160;p9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02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9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2" name="Google Shape;162;p9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63" name="Google Shape;163;p9"/>
          <p:cNvSpPr txBox="1"/>
          <p:nvPr/>
        </p:nvSpPr>
        <p:spPr>
          <a:xfrm>
            <a:off x="803886" y="1289810"/>
            <a:ext cx="2873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>
                <a:solidFill>
                  <a:schemeClr val="dk1"/>
                </a:solidFill>
              </a:rPr>
              <a:t>맵 비주얼 컨셉 / 바이옴 소개</a:t>
            </a:r>
            <a:endParaRPr sz="1500"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 l="9480" r="11511"/>
          <a:stretch/>
        </p:blipFill>
        <p:spPr>
          <a:xfrm>
            <a:off x="508001" y="1721501"/>
            <a:ext cx="4261123" cy="30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/>
          <p:nvPr/>
        </p:nvSpPr>
        <p:spPr>
          <a:xfrm>
            <a:off x="958102" y="4880534"/>
            <a:ext cx="2873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>
                <a:solidFill>
                  <a:schemeClr val="dk1"/>
                </a:solidFill>
              </a:rPr>
              <a:t>로우 폴리 사용</a:t>
            </a:r>
            <a:endParaRPr sz="1500"/>
          </a:p>
        </p:txBody>
      </p:sp>
      <p:sp>
        <p:nvSpPr>
          <p:cNvPr id="166" name="Google Shape;166;p9"/>
          <p:cNvSpPr txBox="1"/>
          <p:nvPr/>
        </p:nvSpPr>
        <p:spPr>
          <a:xfrm>
            <a:off x="8090008" y="3861924"/>
            <a:ext cx="2873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</a:rPr>
              <a:t>돌/숲/던전 맵 </a:t>
            </a:r>
            <a:endParaRPr sz="1500"/>
          </a:p>
        </p:txBody>
      </p:sp>
      <p:pic>
        <p:nvPicPr>
          <p:cNvPr id="167" name="Google Shape;1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710" y="2591182"/>
            <a:ext cx="2753851" cy="24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9"/>
          <p:cNvSpPr txBox="1"/>
          <p:nvPr/>
        </p:nvSpPr>
        <p:spPr>
          <a:xfrm>
            <a:off x="7023375" y="3085725"/>
            <a:ext cx="633300" cy="384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던전</a:t>
            </a:r>
            <a:endParaRPr sz="1300" b="1">
              <a:solidFill>
                <a:schemeClr val="lt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-1092425" y="1035275"/>
            <a:ext cx="172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  <a:sym typeface="Calibri"/>
              </a:rPr>
              <a:t>여기에 로우 폴리 사용이라고 쓸거면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  <a:sym typeface="Calibri"/>
              </a:rPr>
              <a:t>앞부분 게임 특징에 로우 폴리 사용 지워도 돼?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  <a:sym typeface="Calibri"/>
              </a:rPr>
              <a:t>7페이지에 있는거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5514450" y="4016775"/>
            <a:ext cx="687600" cy="384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황무지</a:t>
            </a:r>
            <a:endParaRPr sz="1300" b="1">
              <a:solidFill>
                <a:schemeClr val="lt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5579126" y="2947913"/>
            <a:ext cx="495900" cy="384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숲</a:t>
            </a:r>
            <a:endParaRPr sz="1300" b="1">
              <a:solidFill>
                <a:schemeClr val="lt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5">
            <a:alphaModFix/>
          </a:blip>
          <a:srcRect l="27835" t="9757" r="27791" b="10852"/>
          <a:stretch/>
        </p:blipFill>
        <p:spPr>
          <a:xfrm>
            <a:off x="6782369" y="835334"/>
            <a:ext cx="2458728" cy="197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f67b2531c_7_0"/>
          <p:cNvSpPr txBox="1"/>
          <p:nvPr/>
        </p:nvSpPr>
        <p:spPr>
          <a:xfrm>
            <a:off x="958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79" name="Google Shape;179;g19f67b2531c_7_0"/>
          <p:cNvSpPr txBox="1"/>
          <p:nvPr/>
        </p:nvSpPr>
        <p:spPr>
          <a:xfrm>
            <a:off x="958109" y="1010748"/>
            <a:ext cx="8256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>
                <a:solidFill>
                  <a:schemeClr val="dk1"/>
                </a:solidFill>
              </a:rPr>
              <a:t>맵 소개</a:t>
            </a:r>
            <a:endParaRPr sz="1500"/>
          </a:p>
        </p:txBody>
      </p:sp>
      <p:grpSp>
        <p:nvGrpSpPr>
          <p:cNvPr id="180" name="Google Shape;180;g19f67b2531c_7_0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181" name="Google Shape;181;g19f67b2531c_7_0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82" name="Google Shape;182;g19f67b2531c_7_0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02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g19f67b2531c_7_0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" name="Google Shape;184;g19f67b2531c_7_0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85" name="Google Shape;185;g19f67b2531c_7_0"/>
          <p:cNvSpPr txBox="1"/>
          <p:nvPr/>
        </p:nvSpPr>
        <p:spPr>
          <a:xfrm>
            <a:off x="811430" y="1079224"/>
            <a:ext cx="2873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>
                <a:solidFill>
                  <a:schemeClr val="dk1"/>
                </a:solidFill>
              </a:rPr>
              <a:t>맵 비주얼 컨셉 / 바이옴 소개</a:t>
            </a:r>
            <a:endParaRPr sz="1500"/>
          </a:p>
        </p:txBody>
      </p:sp>
      <p:pic>
        <p:nvPicPr>
          <p:cNvPr id="186" name="Google Shape;186;g19f67b2531c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11" y="1437324"/>
            <a:ext cx="3850580" cy="207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9f67b2531c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0" y="1456512"/>
            <a:ext cx="3850586" cy="207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9f67b2531c_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5795" y="3561707"/>
            <a:ext cx="3850580" cy="2042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97f6a65924_0_299"/>
          <p:cNvSpPr txBox="1"/>
          <p:nvPr/>
        </p:nvSpPr>
        <p:spPr>
          <a:xfrm>
            <a:off x="958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95" name="Google Shape;195;g197f6a65924_0_299"/>
          <p:cNvSpPr txBox="1"/>
          <p:nvPr/>
        </p:nvSpPr>
        <p:spPr>
          <a:xfrm>
            <a:off x="958109" y="967958"/>
            <a:ext cx="8256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>
                <a:solidFill>
                  <a:schemeClr val="dk1"/>
                </a:solidFill>
              </a:rPr>
              <a:t>플레이어 </a:t>
            </a:r>
            <a:endParaRPr sz="1500">
              <a:solidFill>
                <a:schemeClr val="dk1"/>
              </a:solidFill>
            </a:endParaRPr>
          </a:p>
          <a:p>
            <a:pPr algn="ctr"/>
            <a:endParaRPr sz="1500"/>
          </a:p>
        </p:txBody>
      </p:sp>
      <p:grpSp>
        <p:nvGrpSpPr>
          <p:cNvPr id="196" name="Google Shape;196;g197f6a65924_0_299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197" name="Google Shape;197;g197f6a65924_0_299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98" name="Google Shape;198;g197f6a65924_0_299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02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g197f6a65924_0_299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0" name="Google Shape;200;g197f6a65924_0_299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pic>
        <p:nvPicPr>
          <p:cNvPr id="201" name="Google Shape;201;g197f6a65924_0_299"/>
          <p:cNvPicPr preferRelativeResize="0"/>
          <p:nvPr/>
        </p:nvPicPr>
        <p:blipFill rotWithShape="1">
          <a:blip r:embed="rId3">
            <a:alphaModFix/>
          </a:blip>
          <a:srcRect l="71439" t="3144" r="4002" b="56998"/>
          <a:stretch/>
        </p:blipFill>
        <p:spPr>
          <a:xfrm>
            <a:off x="1096780" y="1575935"/>
            <a:ext cx="1887728" cy="20304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2" name="Google Shape;202;g197f6a65924_0_299"/>
          <p:cNvGraphicFramePr/>
          <p:nvPr/>
        </p:nvGraphicFramePr>
        <p:xfrm>
          <a:off x="3773133" y="15416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{4AE8D09E-A6C9-47A8-8CA6-92F9C29555AF}</a:tableStyleId>
              </a:tblPr>
              <a:tblGrid>
                <a:gridCol w="117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체력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200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 데미지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 1회당 30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피로도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150 cm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9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rowSpan="2"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Idle, 걷기 ,뛰기, 점프, 도끼, 채광, 검 공격, 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낚시, 피격, 줍기/수확하기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3" name="Google Shape;203;g197f6a65924_0_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780" y="3762016"/>
            <a:ext cx="2327070" cy="126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97f6a65924_0_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595" y="3762025"/>
            <a:ext cx="2327078" cy="126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97f6a65924_0_2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8411" y="3762006"/>
            <a:ext cx="2327077" cy="126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7f6a65924_0_232"/>
          <p:cNvSpPr txBox="1"/>
          <p:nvPr/>
        </p:nvSpPr>
        <p:spPr>
          <a:xfrm>
            <a:off x="958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12" name="Google Shape;212;g197f6a65924_0_232"/>
          <p:cNvSpPr txBox="1"/>
          <p:nvPr/>
        </p:nvSpPr>
        <p:spPr>
          <a:xfrm>
            <a:off x="988328" y="1029394"/>
            <a:ext cx="8256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1500">
                <a:solidFill>
                  <a:schemeClr val="dk1"/>
                </a:solidFill>
              </a:rPr>
              <a:t>몬스터/NPC</a:t>
            </a:r>
            <a:endParaRPr sz="1500"/>
          </a:p>
        </p:txBody>
      </p:sp>
      <p:grpSp>
        <p:nvGrpSpPr>
          <p:cNvPr id="213" name="Google Shape;213;g197f6a65924_0_232"/>
          <p:cNvGrpSpPr/>
          <p:nvPr/>
        </p:nvGrpSpPr>
        <p:grpSpPr>
          <a:xfrm>
            <a:off x="-524080" y="115174"/>
            <a:ext cx="3417209" cy="829987"/>
            <a:chOff x="-248605" y="321748"/>
            <a:chExt cx="3997203" cy="1098302"/>
          </a:xfrm>
        </p:grpSpPr>
        <p:grpSp>
          <p:nvGrpSpPr>
            <p:cNvPr id="214" name="Google Shape;214;g197f6a65924_0_232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215" name="Google Shape;215;g197f6a65924_0_232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02</a:t>
                </a:r>
                <a:endParaRPr sz="4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g197f6a65924_0_232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" name="Google Shape;217;g197f6a65924_0_232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218" name="Google Shape;218;g197f6a65924_0_232"/>
          <p:cNvSpPr txBox="1"/>
          <p:nvPr/>
        </p:nvSpPr>
        <p:spPr>
          <a:xfrm>
            <a:off x="1171662" y="3296922"/>
            <a:ext cx="2873400" cy="28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</a:rPr>
              <a:t>몬스터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체력 150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데미지 20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애니메이션 4종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그럼 이띠가 몬스터 사진한개랑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체력 데미지 설정만 할까유</a:t>
            </a:r>
            <a:endParaRPr sz="1500">
              <a:solidFill>
                <a:schemeClr val="dk1"/>
              </a:solidFill>
            </a:endParaRPr>
          </a:p>
          <a:p>
            <a:endParaRPr sz="1500">
              <a:solidFill>
                <a:schemeClr val="dk1"/>
              </a:solidFill>
            </a:endParaRPr>
          </a:p>
          <a:p>
            <a:pPr marL="381000"/>
            <a:endParaRPr sz="1500">
              <a:solidFill>
                <a:schemeClr val="dk1"/>
              </a:solidFill>
            </a:endParaRPr>
          </a:p>
          <a:p>
            <a:pPr marL="381000"/>
            <a:endParaRPr sz="1500">
              <a:solidFill>
                <a:schemeClr val="dk1"/>
              </a:solidFill>
            </a:endParaRPr>
          </a:p>
          <a:p>
            <a:endParaRPr sz="1500">
              <a:solidFill>
                <a:schemeClr val="dk1"/>
              </a:solidFill>
            </a:endParaRPr>
          </a:p>
          <a:p>
            <a:pPr marL="381000"/>
            <a:endParaRPr sz="1500">
              <a:solidFill>
                <a:schemeClr val="dk1"/>
              </a:solidFill>
            </a:endParaRPr>
          </a:p>
        </p:txBody>
      </p:sp>
      <p:pic>
        <p:nvPicPr>
          <p:cNvPr id="219" name="Google Shape;219;g197f6a65924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05054" y="1457859"/>
            <a:ext cx="2043307" cy="18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97f6a65924_0_232"/>
          <p:cNvSpPr txBox="1"/>
          <p:nvPr/>
        </p:nvSpPr>
        <p:spPr>
          <a:xfrm>
            <a:off x="-1948702" y="802727"/>
            <a:ext cx="1464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197f6a65924_0_232"/>
          <p:cNvPicPr preferRelativeResize="0"/>
          <p:nvPr/>
        </p:nvPicPr>
        <p:blipFill rotWithShape="1">
          <a:blip r:embed="rId4">
            <a:alphaModFix/>
          </a:blip>
          <a:srcRect l="34708" r="33334" b="50787"/>
          <a:stretch/>
        </p:blipFill>
        <p:spPr>
          <a:xfrm>
            <a:off x="5571382" y="1336005"/>
            <a:ext cx="1965557" cy="200269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97f6a65924_0_232"/>
          <p:cNvSpPr txBox="1"/>
          <p:nvPr/>
        </p:nvSpPr>
        <p:spPr>
          <a:xfrm>
            <a:off x="5483437" y="3349822"/>
            <a:ext cx="28734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</a:rPr>
              <a:t>NPC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지구 통신 (거래) NPC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제작 (무기강화) NPC</a:t>
            </a:r>
            <a:endParaRPr sz="1500">
              <a:solidFill>
                <a:schemeClr val="dk1"/>
              </a:solidFill>
            </a:endParaRPr>
          </a:p>
          <a:p>
            <a:pPr marL="381000" indent="-285750"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퀘스트 NPC</a:t>
            </a:r>
            <a:endParaRPr sz="1500">
              <a:solidFill>
                <a:schemeClr val="dk1"/>
              </a:solidFill>
            </a:endParaRPr>
          </a:p>
          <a:p>
            <a:pPr marL="381000"/>
            <a:endParaRPr sz="1500">
              <a:solidFill>
                <a:schemeClr val="dk1"/>
              </a:solidFill>
            </a:endParaRPr>
          </a:p>
          <a:p>
            <a:endParaRPr sz="1500">
              <a:solidFill>
                <a:schemeClr val="dk1"/>
              </a:solidFill>
            </a:endParaRPr>
          </a:p>
          <a:p>
            <a:pPr marL="381000"/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997</Words>
  <Application>Microsoft Office PowerPoint</Application>
  <PresentationFormat>사용자 지정</PresentationFormat>
  <Paragraphs>341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Calibri</vt:lpstr>
      <vt:lpstr>Prompt Medium</vt:lpstr>
      <vt:lpstr>Prompt</vt:lpstr>
      <vt:lpstr>Times New Roman</vt:lpstr>
      <vt:lpstr>Arial</vt:lpstr>
      <vt:lpstr>에스코어 드림 4 Regular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/게임공학과/학생 이세민</cp:lastModifiedBy>
  <cp:revision>3</cp:revision>
  <dcterms:created xsi:type="dcterms:W3CDTF">2022-09-12T14:26:04Z</dcterms:created>
  <dcterms:modified xsi:type="dcterms:W3CDTF">2022-11-25T08:35:11Z</dcterms:modified>
</cp:coreProperties>
</file>